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88" r:id="rId5"/>
    <p:sldId id="289" r:id="rId6"/>
    <p:sldId id="259" r:id="rId7"/>
    <p:sldId id="260" r:id="rId8"/>
    <p:sldId id="261" r:id="rId9"/>
    <p:sldId id="262" r:id="rId10"/>
    <p:sldId id="263" r:id="rId11"/>
    <p:sldId id="265" r:id="rId12"/>
    <p:sldId id="266" r:id="rId13"/>
    <p:sldId id="267" r:id="rId14"/>
    <p:sldId id="284" r:id="rId15"/>
    <p:sldId id="286" r:id="rId16"/>
    <p:sldId id="287" r:id="rId17"/>
    <p:sldId id="273" r:id="rId18"/>
    <p:sldId id="268" r:id="rId19"/>
    <p:sldId id="269" r:id="rId20"/>
    <p:sldId id="274" r:id="rId21"/>
    <p:sldId id="275" r:id="rId22"/>
    <p:sldId id="276" r:id="rId23"/>
    <p:sldId id="270" r:id="rId24"/>
    <p:sldId id="280" r:id="rId25"/>
    <p:sldId id="277" r:id="rId26"/>
    <p:sldId id="278" r:id="rId27"/>
    <p:sldId id="283" r:id="rId28"/>
    <p:sldId id="282" r:id="rId29"/>
    <p:sldId id="285" r:id="rId30"/>
    <p:sldId id="271" r:id="rId31"/>
  </p:sldIdLst>
  <p:sldSz cx="18288000" cy="10287000"/>
  <p:notesSz cx="6858000" cy="9144000"/>
  <p:embeddedFontLst>
    <p:embeddedFont>
      <p:font typeface="Arial Bold" panose="020B0604020202020204" charset="0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Helvetica" panose="020B0604020202020204" pitchFamily="34" charset="0"/>
      <p:regular r:id="rId37"/>
      <p:bold r:id="rId38"/>
      <p:italic r:id="rId39"/>
      <p:boldItalic r:id="rId40"/>
    </p:embeddedFont>
    <p:embeddedFont>
      <p:font typeface="Open Sans" panose="020B0604020202020204" charset="0"/>
      <p:regular r:id="rId41"/>
      <p:bold r:id="rId42"/>
      <p:italic r:id="rId43"/>
      <p:boldItalic r:id="rId44"/>
    </p:embeddedFont>
    <p:embeddedFont>
      <p:font typeface="Helvetica Bold" panose="020B0604020202020204" charset="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441C"/>
    <a:srgbClr val="708B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114" y="5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4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072640" y="4141580"/>
            <a:ext cx="14142720" cy="150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8800">
                <a:solidFill>
                  <a:srgbClr val="FFFFFF">
                    <a:alpha val="94902"/>
                  </a:srgbClr>
                </a:solidFill>
                <a:latin typeface="Arial Bold"/>
              </a:rPr>
              <a:t>ONG - ADAPV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942866" y="9362417"/>
            <a:ext cx="2402269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0"/>
              </a:lnSpc>
            </a:pPr>
            <a:r>
              <a:rPr lang="en-US" sz="3100">
                <a:solidFill>
                  <a:srgbClr val="99CC00"/>
                </a:solidFill>
                <a:latin typeface="Arial Bold"/>
              </a:rPr>
              <a:t>2023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33783" y="6495392"/>
            <a:ext cx="5420434" cy="292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99CC00"/>
                </a:solidFill>
                <a:latin typeface="Arial"/>
              </a:rPr>
              <a:t>André Júnior Rodrigues Da Silva</a:t>
            </a:r>
          </a:p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99CC00"/>
                </a:solidFill>
                <a:latin typeface="Arial"/>
              </a:rPr>
              <a:t> Evellyn Loriely Da Silva Levada</a:t>
            </a:r>
          </a:p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99CC00"/>
                </a:solidFill>
                <a:latin typeface="Arial"/>
              </a:rPr>
              <a:t> Felipe Rodrigues Da Luz</a:t>
            </a:r>
          </a:p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99CC00"/>
                </a:solidFill>
                <a:latin typeface="Arial"/>
              </a:rPr>
              <a:t>Maria Clara Garcia de Oliveira</a:t>
            </a:r>
          </a:p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99CC00"/>
                </a:solidFill>
                <a:latin typeface="Arial"/>
              </a:rPr>
              <a:t> Pedro Henrique Motta De Almeida</a:t>
            </a:r>
          </a:p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99CC00"/>
                </a:solidFill>
                <a:latin typeface="Arial"/>
              </a:rPr>
              <a:t> Sarah Estéfani Da Silva Souza</a:t>
            </a:r>
          </a:p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99CC00"/>
                </a:solidFill>
                <a:latin typeface="Arial"/>
              </a:rPr>
              <a:t> Sarah Silvestre Siqueira</a:t>
            </a:r>
          </a:p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99CC00"/>
                </a:solidFill>
                <a:latin typeface="Arial"/>
              </a:rPr>
              <a:t> Thalita Geovana Zanoni Braga </a:t>
            </a:r>
          </a:p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99CC00"/>
                </a:solidFill>
                <a:latin typeface="Arial"/>
              </a:rPr>
              <a:t>Victor Hugo Vicente Dos Santos</a:t>
            </a:r>
          </a:p>
          <a:p>
            <a:pPr algn="ctr">
              <a:lnSpc>
                <a:spcPts val="1080"/>
              </a:lnSpc>
            </a:pPr>
            <a:endParaRPr lang="en-US" sz="2000">
              <a:solidFill>
                <a:srgbClr val="99CC00"/>
              </a:solidFill>
              <a:latin typeface="Arial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924645" y="5541755"/>
            <a:ext cx="4438710" cy="475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4"/>
              </a:lnSpc>
            </a:pPr>
            <a:r>
              <a:rPr lang="en-US" sz="2761">
                <a:solidFill>
                  <a:srgbClr val="FFFFFF">
                    <a:alpha val="94902"/>
                  </a:srgbClr>
                </a:solidFill>
                <a:latin typeface="Arial Bold"/>
              </a:rPr>
              <a:t>WIRELOCK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384809" y="1437791"/>
            <a:ext cx="11518381" cy="7411417"/>
          </a:xfrm>
          <a:custGeom>
            <a:avLst/>
            <a:gdLst/>
            <a:ahLst/>
            <a:cxnLst/>
            <a:rect l="l" t="t" r="r" b="b"/>
            <a:pathLst>
              <a:path w="11518381" h="7411417">
                <a:moveTo>
                  <a:pt x="0" y="0"/>
                </a:moveTo>
                <a:lnTo>
                  <a:pt x="11518382" y="0"/>
                </a:lnTo>
                <a:lnTo>
                  <a:pt x="11518382" y="7411418"/>
                </a:lnTo>
                <a:lnTo>
                  <a:pt x="0" y="74114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781231"/>
            <a:ext cx="4194425" cy="466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7"/>
              </a:lnSpc>
            </a:pPr>
            <a:r>
              <a:rPr lang="en-US" sz="2872">
                <a:solidFill>
                  <a:srgbClr val="004C00"/>
                </a:solidFill>
                <a:latin typeface="Helvetica Bold"/>
              </a:rPr>
              <a:t>MODELO CONCEITUAL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08195" y="781231"/>
            <a:ext cx="5758832" cy="466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7"/>
              </a:lnSpc>
            </a:pPr>
            <a:r>
              <a:rPr lang="en-US" sz="2872">
                <a:solidFill>
                  <a:srgbClr val="004C00"/>
                </a:solidFill>
                <a:latin typeface="Helvetica Bold"/>
              </a:rPr>
              <a:t>INTERFACE SISTEMA DESKTOP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C41B4C26-7F08-D630-D63B-2304E3CC7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609" y="2628900"/>
            <a:ext cx="9928782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151" y="464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0"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3" name="TextBox 3"/>
          <p:cNvSpPr txBox="1"/>
          <p:nvPr/>
        </p:nvSpPr>
        <p:spPr>
          <a:xfrm>
            <a:off x="608194" y="781231"/>
            <a:ext cx="7392805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47"/>
              </a:lnSpc>
            </a:pPr>
            <a:r>
              <a:rPr lang="en-US" sz="2872" dirty="0">
                <a:solidFill>
                  <a:srgbClr val="004C00"/>
                </a:solidFill>
                <a:latin typeface="Helvetica Bold"/>
              </a:rPr>
              <a:t>INTERFACE SISTEMA (CADASTROS)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F4CED786-95D5-B9B5-D150-C185B1EF1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471404"/>
            <a:ext cx="5226748" cy="351969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533E2BAA-0615-8009-A250-A6208A8F7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3768" y="1471404"/>
            <a:ext cx="5567632" cy="351969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44B49D23-049C-DDE8-2EC3-72DCF1CEB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6713" y="1471404"/>
            <a:ext cx="5755887" cy="351969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xmlns="" id="{C38B1738-B91E-D240-1094-D7C1CF7034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5295901"/>
            <a:ext cx="5252768" cy="329239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xmlns="" id="{EC44E9E0-1775-C458-8C10-9D561457D7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9081" y="5295901"/>
            <a:ext cx="5567632" cy="329239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xmlns="" id="{A78ED5D5-9B02-44D5-9CCE-51571C8DF7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07338" y="5295900"/>
            <a:ext cx="5685262" cy="329239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8600" y="2788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08194" y="781231"/>
            <a:ext cx="6783206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47"/>
              </a:lnSpc>
            </a:pPr>
            <a:r>
              <a:rPr lang="en-US" sz="2872" dirty="0">
                <a:solidFill>
                  <a:srgbClr val="004C00"/>
                </a:solidFill>
                <a:latin typeface="Helvetica Bold"/>
              </a:rPr>
              <a:t>INTERFACE SISTEMA (EXCLUSÃO)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205EBEA6-DF33-1404-5311-5E976BA74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95" y="1714500"/>
            <a:ext cx="4922108" cy="3429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856420EB-0CC4-DBEC-077F-946CAC450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6476" y="1714500"/>
            <a:ext cx="5399751" cy="3429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xmlns="" id="{DBC5D615-52FC-E835-4B70-4F385D60A6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2400" y="1714500"/>
            <a:ext cx="5105400" cy="34290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xmlns="" id="{2CEC5F9E-C767-5F0C-8556-CB1DF36395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194" y="5748752"/>
            <a:ext cx="4929859" cy="290459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xmlns="" id="{91CDD2FB-FACC-FD8E-F474-2D0298A0C5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6476" y="5829598"/>
            <a:ext cx="5399750" cy="282374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xmlns="" id="{64476DA0-B87F-D907-BC6E-3FCBDC3760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74648" y="5849112"/>
            <a:ext cx="5113151" cy="282374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886" y="-2721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08194" y="781231"/>
            <a:ext cx="6859405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47"/>
              </a:lnSpc>
            </a:pPr>
            <a:r>
              <a:rPr lang="en-US" sz="2872" dirty="0">
                <a:solidFill>
                  <a:srgbClr val="004C00"/>
                </a:solidFill>
                <a:latin typeface="Helvetica Bold"/>
              </a:rPr>
              <a:t>INTERFACE SISTEMA (ALTERAÇÃO)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07D1C4D5-230D-E888-3E1B-40C983F73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485900"/>
            <a:ext cx="5025029" cy="325369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5BD92C15-EE80-C87F-E983-7057E8F08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71" y="1485900"/>
            <a:ext cx="5025029" cy="325369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47E22691-075A-6FFC-3B25-4447173CD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1029" y="1485900"/>
            <a:ext cx="5025029" cy="32536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xmlns="" id="{788269B7-9525-F872-CA21-43AC4EBDC2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165" y="5541962"/>
            <a:ext cx="5015528" cy="325369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xmlns="" id="{01D51427-DB58-2BDE-1E04-7E92F866EB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6902" y="5553981"/>
            <a:ext cx="5015528" cy="3253696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xmlns="" id="{DE68B51F-4991-B294-5A84-E406740225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54410" y="5541961"/>
            <a:ext cx="5025029" cy="326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455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0782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08194" y="781231"/>
            <a:ext cx="8993006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47"/>
              </a:lnSpc>
            </a:pPr>
            <a:r>
              <a:rPr lang="en-US" sz="2872" dirty="0">
                <a:solidFill>
                  <a:srgbClr val="004C00"/>
                </a:solidFill>
                <a:latin typeface="Helvetica Bold"/>
              </a:rPr>
              <a:t>INTERFACE SISTEMA (LANÇAMENTO DE HORAS)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E8AAA5F1-2EE1-9B32-A6D7-3CE49C7BF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714500"/>
            <a:ext cx="7086600" cy="752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16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886" y="-2721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08194" y="781231"/>
            <a:ext cx="6859405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47"/>
              </a:lnSpc>
            </a:pPr>
            <a:r>
              <a:rPr lang="en-US" sz="2872" dirty="0">
                <a:solidFill>
                  <a:srgbClr val="004C00"/>
                </a:solidFill>
                <a:latin typeface="Helvetica Bold"/>
              </a:rPr>
              <a:t>INTERFACE SISTEMA (RELATORIOS)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51604DA7-138A-8A69-DCCC-0D658D8B6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94" y="2247900"/>
            <a:ext cx="7187883" cy="505398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1D1113E8-C017-F386-7BFC-FD2CED71F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8093" y="2247900"/>
            <a:ext cx="7187883" cy="505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2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61752" y="1000125"/>
            <a:ext cx="582227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7"/>
              </a:lnSpc>
            </a:pPr>
            <a:r>
              <a:rPr lang="en-US" sz="2872" dirty="0">
                <a:solidFill>
                  <a:srgbClr val="004C00"/>
                </a:solidFill>
                <a:latin typeface="Helvetica Bold"/>
              </a:rPr>
              <a:t>INTERFACE SITE ONG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CF2FBAFA-7577-F444-72D2-573531FDF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238375"/>
            <a:ext cx="12192000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0"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3" name="TextBox 3"/>
          <p:cNvSpPr txBox="1"/>
          <p:nvPr/>
        </p:nvSpPr>
        <p:spPr>
          <a:xfrm>
            <a:off x="361752" y="1000125"/>
            <a:ext cx="582227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7"/>
              </a:lnSpc>
            </a:pPr>
            <a:r>
              <a:rPr lang="en-US" sz="2872" dirty="0">
                <a:solidFill>
                  <a:srgbClr val="004C00"/>
                </a:solidFill>
                <a:latin typeface="Helvetica Bold"/>
              </a:rPr>
              <a:t>INTERFACE SITE ONG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4512DA04-0B1B-8BB0-756A-FD95D3AEA1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233612"/>
            <a:ext cx="12192000" cy="58197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61752" y="1000125"/>
            <a:ext cx="6724848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47"/>
              </a:lnSpc>
            </a:pPr>
            <a:r>
              <a:rPr lang="en-US" sz="2872" dirty="0">
                <a:solidFill>
                  <a:srgbClr val="004C00"/>
                </a:solidFill>
                <a:latin typeface="Helvetica Bold"/>
              </a:rPr>
              <a:t>INTERFACE SITE ONG (AJUDE-NOS)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731A7D55-4B17-D68D-9DC2-1D3343920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228850"/>
            <a:ext cx="12192000" cy="58293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347767"/>
            <a:ext cx="2576346" cy="466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7"/>
              </a:lnSpc>
            </a:pPr>
            <a:r>
              <a:rPr lang="en-US" sz="2872">
                <a:solidFill>
                  <a:srgbClr val="004C00"/>
                </a:solidFill>
                <a:latin typeface="Helvetica Bold"/>
              </a:rPr>
              <a:t>INTRODUÇÃO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981325"/>
            <a:ext cx="6775583" cy="421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799" dirty="0">
                <a:solidFill>
                  <a:srgbClr val="004C00"/>
                </a:solidFill>
                <a:latin typeface="Helvetica"/>
              </a:rPr>
              <a:t>A ONG ADAPV (</a:t>
            </a:r>
            <a:r>
              <a:rPr lang="en-US" sz="2799" dirty="0" err="1">
                <a:solidFill>
                  <a:srgbClr val="004C00"/>
                </a:solidFill>
                <a:latin typeface="Helvetica"/>
              </a:rPr>
              <a:t>Associação</a:t>
            </a:r>
            <a:r>
              <a:rPr lang="en-US" sz="2799" dirty="0">
                <a:solidFill>
                  <a:srgbClr val="004C00"/>
                </a:solidFill>
                <a:latin typeface="Helvetica"/>
              </a:rPr>
              <a:t> </a:t>
            </a:r>
            <a:r>
              <a:rPr lang="en-US" sz="2799" dirty="0" err="1">
                <a:solidFill>
                  <a:srgbClr val="004C00"/>
                </a:solidFill>
                <a:latin typeface="Helvetica"/>
              </a:rPr>
              <a:t>protetora</a:t>
            </a:r>
            <a:r>
              <a:rPr lang="en-US" sz="2799" dirty="0">
                <a:solidFill>
                  <a:srgbClr val="004C00"/>
                </a:solidFill>
                <a:latin typeface="Helvetica"/>
              </a:rPr>
              <a:t> dos </a:t>
            </a:r>
            <a:r>
              <a:rPr lang="en-US" sz="2799" dirty="0" err="1">
                <a:solidFill>
                  <a:srgbClr val="004C00"/>
                </a:solidFill>
                <a:latin typeface="Helvetica"/>
              </a:rPr>
              <a:t>animais</a:t>
            </a:r>
            <a:r>
              <a:rPr lang="en-US" sz="2799" dirty="0">
                <a:solidFill>
                  <a:srgbClr val="004C00"/>
                </a:solidFill>
                <a:latin typeface="Helvetica"/>
              </a:rPr>
              <a:t> de </a:t>
            </a:r>
            <a:r>
              <a:rPr lang="en-US" sz="2799" dirty="0" err="1">
                <a:solidFill>
                  <a:srgbClr val="004C00"/>
                </a:solidFill>
                <a:latin typeface="Helvetica"/>
              </a:rPr>
              <a:t>Presidente</a:t>
            </a:r>
            <a:r>
              <a:rPr lang="en-US" sz="2799" dirty="0">
                <a:solidFill>
                  <a:srgbClr val="004C00"/>
                </a:solidFill>
                <a:latin typeface="Helvetica"/>
              </a:rPr>
              <a:t> </a:t>
            </a:r>
            <a:r>
              <a:rPr lang="en-US" sz="2799" dirty="0" err="1">
                <a:solidFill>
                  <a:srgbClr val="004C00"/>
                </a:solidFill>
                <a:latin typeface="Helvetica"/>
              </a:rPr>
              <a:t>Venceslau</a:t>
            </a:r>
            <a:r>
              <a:rPr lang="en-US" sz="2799" dirty="0">
                <a:solidFill>
                  <a:srgbClr val="004C00"/>
                </a:solidFill>
                <a:latin typeface="Helvetica"/>
              </a:rPr>
              <a:t>) é </a:t>
            </a:r>
            <a:r>
              <a:rPr lang="en-US" sz="2799" dirty="0" err="1">
                <a:solidFill>
                  <a:srgbClr val="004C00"/>
                </a:solidFill>
                <a:latin typeface="Helvetica"/>
              </a:rPr>
              <a:t>uma</a:t>
            </a:r>
            <a:r>
              <a:rPr lang="en-US" sz="2799" dirty="0">
                <a:solidFill>
                  <a:srgbClr val="004C00"/>
                </a:solidFill>
                <a:latin typeface="Helvetica"/>
              </a:rPr>
              <a:t> </a:t>
            </a:r>
            <a:r>
              <a:rPr lang="en-US" sz="2799" dirty="0" err="1">
                <a:solidFill>
                  <a:srgbClr val="004C00"/>
                </a:solidFill>
                <a:latin typeface="Helvetica"/>
              </a:rPr>
              <a:t>organização</a:t>
            </a:r>
            <a:r>
              <a:rPr lang="en-US" sz="2799" dirty="0">
                <a:solidFill>
                  <a:srgbClr val="004C00"/>
                </a:solidFill>
                <a:latin typeface="Helvetica"/>
              </a:rPr>
              <a:t> </a:t>
            </a:r>
            <a:r>
              <a:rPr lang="en-US" sz="2799" dirty="0" err="1">
                <a:solidFill>
                  <a:srgbClr val="004C00"/>
                </a:solidFill>
                <a:latin typeface="Helvetica"/>
              </a:rPr>
              <a:t>não</a:t>
            </a:r>
            <a:r>
              <a:rPr lang="en-US" sz="2799" dirty="0">
                <a:solidFill>
                  <a:srgbClr val="004C00"/>
                </a:solidFill>
                <a:latin typeface="Helvetica"/>
              </a:rPr>
              <a:t> </a:t>
            </a:r>
            <a:r>
              <a:rPr lang="en-US" sz="2799" dirty="0" err="1">
                <a:solidFill>
                  <a:srgbClr val="004C00"/>
                </a:solidFill>
                <a:latin typeface="Helvetica"/>
              </a:rPr>
              <a:t>governamental</a:t>
            </a:r>
            <a:r>
              <a:rPr lang="en-US" sz="2799" dirty="0">
                <a:solidFill>
                  <a:srgbClr val="004C00"/>
                </a:solidFill>
                <a:latin typeface="Helvetica"/>
              </a:rPr>
              <a:t>, </a:t>
            </a:r>
            <a:r>
              <a:rPr lang="en-US" sz="2799" dirty="0" err="1">
                <a:solidFill>
                  <a:srgbClr val="004C00"/>
                </a:solidFill>
                <a:latin typeface="Helvetica"/>
              </a:rPr>
              <a:t>voltada</a:t>
            </a:r>
            <a:r>
              <a:rPr lang="en-US" sz="2799" dirty="0">
                <a:solidFill>
                  <a:srgbClr val="004C00"/>
                </a:solidFill>
                <a:latin typeface="Helvetica"/>
              </a:rPr>
              <a:t> a </a:t>
            </a:r>
            <a:r>
              <a:rPr lang="en-US" sz="2799" dirty="0" err="1">
                <a:solidFill>
                  <a:srgbClr val="004C00"/>
                </a:solidFill>
                <a:latin typeface="Helvetica"/>
              </a:rPr>
              <a:t>proteção</a:t>
            </a:r>
            <a:r>
              <a:rPr lang="en-US" sz="2799" dirty="0">
                <a:solidFill>
                  <a:srgbClr val="004C00"/>
                </a:solidFill>
                <a:latin typeface="Helvetica"/>
              </a:rPr>
              <a:t> animal, </a:t>
            </a:r>
            <a:r>
              <a:rPr lang="en-US" sz="2799" dirty="0" err="1">
                <a:solidFill>
                  <a:srgbClr val="004C00"/>
                </a:solidFill>
                <a:latin typeface="Helvetica"/>
              </a:rPr>
              <a:t>atuando</a:t>
            </a:r>
            <a:r>
              <a:rPr lang="en-US" sz="2799" dirty="0">
                <a:solidFill>
                  <a:srgbClr val="004C00"/>
                </a:solidFill>
                <a:latin typeface="Helvetica"/>
              </a:rPr>
              <a:t> no </a:t>
            </a:r>
            <a:r>
              <a:rPr lang="en-US" sz="2799" dirty="0" err="1">
                <a:solidFill>
                  <a:srgbClr val="004C00"/>
                </a:solidFill>
                <a:latin typeface="Helvetica"/>
              </a:rPr>
              <a:t>resgate</a:t>
            </a:r>
            <a:r>
              <a:rPr lang="en-US" sz="2799" dirty="0">
                <a:solidFill>
                  <a:srgbClr val="004C00"/>
                </a:solidFill>
                <a:latin typeface="Helvetica"/>
              </a:rPr>
              <a:t> de </a:t>
            </a:r>
            <a:r>
              <a:rPr lang="en-US" sz="2799" dirty="0" err="1">
                <a:solidFill>
                  <a:srgbClr val="004C00"/>
                </a:solidFill>
                <a:latin typeface="Helvetica"/>
              </a:rPr>
              <a:t>animais</a:t>
            </a:r>
            <a:r>
              <a:rPr lang="en-US" sz="2799" dirty="0">
                <a:solidFill>
                  <a:srgbClr val="004C00"/>
                </a:solidFill>
                <a:latin typeface="Helvetica"/>
              </a:rPr>
              <a:t> </a:t>
            </a:r>
            <a:r>
              <a:rPr lang="en-US" sz="2799" dirty="0" err="1">
                <a:solidFill>
                  <a:srgbClr val="004C00"/>
                </a:solidFill>
                <a:latin typeface="Helvetica"/>
              </a:rPr>
              <a:t>machucados</a:t>
            </a:r>
            <a:r>
              <a:rPr lang="en-US" sz="2799" dirty="0">
                <a:solidFill>
                  <a:srgbClr val="004C00"/>
                </a:solidFill>
                <a:latin typeface="Helvetica"/>
              </a:rPr>
              <a:t>, </a:t>
            </a:r>
            <a:r>
              <a:rPr lang="en-US" sz="2799" dirty="0" err="1">
                <a:solidFill>
                  <a:srgbClr val="004C00"/>
                </a:solidFill>
                <a:latin typeface="Helvetica"/>
              </a:rPr>
              <a:t>abandonados</a:t>
            </a:r>
            <a:r>
              <a:rPr lang="en-US" sz="2799" dirty="0">
                <a:solidFill>
                  <a:srgbClr val="004C00"/>
                </a:solidFill>
                <a:latin typeface="Helvetica"/>
              </a:rPr>
              <a:t> </a:t>
            </a:r>
            <a:r>
              <a:rPr lang="en-US" sz="2799" dirty="0" err="1">
                <a:solidFill>
                  <a:srgbClr val="004C00"/>
                </a:solidFill>
                <a:latin typeface="Helvetica"/>
              </a:rPr>
              <a:t>ou</a:t>
            </a:r>
            <a:r>
              <a:rPr lang="en-US" sz="2799" dirty="0">
                <a:solidFill>
                  <a:srgbClr val="004C00"/>
                </a:solidFill>
                <a:latin typeface="Helvetica"/>
              </a:rPr>
              <a:t> </a:t>
            </a:r>
            <a:r>
              <a:rPr lang="en-US" sz="2799" dirty="0" err="1">
                <a:solidFill>
                  <a:srgbClr val="004C00"/>
                </a:solidFill>
                <a:latin typeface="Helvetica"/>
              </a:rPr>
              <a:t>que</a:t>
            </a:r>
            <a:r>
              <a:rPr lang="en-US" sz="2799" dirty="0">
                <a:solidFill>
                  <a:srgbClr val="004C00"/>
                </a:solidFill>
                <a:latin typeface="Helvetica"/>
              </a:rPr>
              <a:t> </a:t>
            </a:r>
            <a:r>
              <a:rPr lang="en-US" sz="2799" dirty="0" err="1">
                <a:solidFill>
                  <a:srgbClr val="004C00"/>
                </a:solidFill>
                <a:latin typeface="Helvetica"/>
              </a:rPr>
              <a:t>sofrem</a:t>
            </a:r>
            <a:r>
              <a:rPr lang="en-US" sz="2799" dirty="0">
                <a:solidFill>
                  <a:srgbClr val="004C00"/>
                </a:solidFill>
                <a:latin typeface="Helvetica"/>
              </a:rPr>
              <a:t> </a:t>
            </a:r>
            <a:r>
              <a:rPr lang="en-US" sz="2799" dirty="0" err="1">
                <a:solidFill>
                  <a:srgbClr val="004C00"/>
                </a:solidFill>
                <a:latin typeface="Helvetica"/>
              </a:rPr>
              <a:t>maus</a:t>
            </a:r>
            <a:r>
              <a:rPr lang="en-US" sz="2799" dirty="0">
                <a:solidFill>
                  <a:srgbClr val="004C00"/>
                </a:solidFill>
                <a:latin typeface="Helvetica"/>
              </a:rPr>
              <a:t> </a:t>
            </a:r>
            <a:r>
              <a:rPr lang="en-US" sz="2799" dirty="0" err="1">
                <a:solidFill>
                  <a:srgbClr val="004C00"/>
                </a:solidFill>
                <a:latin typeface="Helvetica"/>
              </a:rPr>
              <a:t>tratos</a:t>
            </a:r>
            <a:r>
              <a:rPr lang="en-US" sz="2799" dirty="0">
                <a:solidFill>
                  <a:srgbClr val="004C00"/>
                </a:solidFill>
                <a:latin typeface="Helvetica"/>
              </a:rPr>
              <a:t>. </a:t>
            </a:r>
            <a:r>
              <a:rPr lang="en-US" sz="2799" dirty="0" err="1">
                <a:solidFill>
                  <a:srgbClr val="004C00"/>
                </a:solidFill>
                <a:latin typeface="Helvetica"/>
              </a:rPr>
              <a:t>Todos</a:t>
            </a:r>
            <a:r>
              <a:rPr lang="en-US" sz="2799" dirty="0">
                <a:solidFill>
                  <a:srgbClr val="004C00"/>
                </a:solidFill>
                <a:latin typeface="Helvetica"/>
              </a:rPr>
              <a:t> </a:t>
            </a:r>
            <a:r>
              <a:rPr lang="en-US" sz="2799" dirty="0" err="1">
                <a:solidFill>
                  <a:srgbClr val="004C00"/>
                </a:solidFill>
                <a:latin typeface="Helvetica"/>
              </a:rPr>
              <a:t>os</a:t>
            </a:r>
            <a:r>
              <a:rPr lang="en-US" sz="2799" dirty="0">
                <a:solidFill>
                  <a:srgbClr val="004C00"/>
                </a:solidFill>
                <a:latin typeface="Helvetica"/>
              </a:rPr>
              <a:t> </a:t>
            </a:r>
            <a:r>
              <a:rPr lang="en-US" sz="2799" dirty="0" err="1">
                <a:solidFill>
                  <a:srgbClr val="004C00"/>
                </a:solidFill>
                <a:latin typeface="Helvetica"/>
              </a:rPr>
              <a:t>animais</a:t>
            </a:r>
            <a:r>
              <a:rPr lang="en-US" sz="2799" dirty="0">
                <a:solidFill>
                  <a:srgbClr val="004C00"/>
                </a:solidFill>
                <a:latin typeface="Helvetica"/>
              </a:rPr>
              <a:t> </a:t>
            </a:r>
            <a:r>
              <a:rPr lang="en-US" sz="2799" dirty="0" err="1">
                <a:solidFill>
                  <a:srgbClr val="004C00"/>
                </a:solidFill>
                <a:latin typeface="Helvetica"/>
              </a:rPr>
              <a:t>resgatados</a:t>
            </a:r>
            <a:r>
              <a:rPr lang="en-US" sz="2799" dirty="0">
                <a:solidFill>
                  <a:srgbClr val="004C00"/>
                </a:solidFill>
                <a:latin typeface="Helvetica"/>
              </a:rPr>
              <a:t> </a:t>
            </a:r>
            <a:r>
              <a:rPr lang="en-US" sz="2799" dirty="0" err="1">
                <a:solidFill>
                  <a:srgbClr val="004C00"/>
                </a:solidFill>
                <a:latin typeface="Helvetica"/>
              </a:rPr>
              <a:t>recebem</a:t>
            </a:r>
            <a:r>
              <a:rPr lang="en-US" sz="2799" dirty="0">
                <a:solidFill>
                  <a:srgbClr val="004C00"/>
                </a:solidFill>
                <a:latin typeface="Helvetica"/>
              </a:rPr>
              <a:t> </a:t>
            </a:r>
            <a:r>
              <a:rPr lang="en-US" sz="2799" dirty="0" err="1">
                <a:solidFill>
                  <a:srgbClr val="004C00"/>
                </a:solidFill>
                <a:latin typeface="Helvetica"/>
              </a:rPr>
              <a:t>os</a:t>
            </a:r>
            <a:r>
              <a:rPr lang="en-US" sz="2799" dirty="0">
                <a:solidFill>
                  <a:srgbClr val="004C00"/>
                </a:solidFill>
                <a:latin typeface="Helvetica"/>
              </a:rPr>
              <a:t> </a:t>
            </a:r>
            <a:r>
              <a:rPr lang="en-US" sz="2799" dirty="0" err="1">
                <a:solidFill>
                  <a:srgbClr val="004C00"/>
                </a:solidFill>
                <a:latin typeface="Helvetica"/>
              </a:rPr>
              <a:t>cuidados</a:t>
            </a:r>
            <a:r>
              <a:rPr lang="en-US" sz="2799" dirty="0">
                <a:solidFill>
                  <a:srgbClr val="004C00"/>
                </a:solidFill>
                <a:latin typeface="Helvetica"/>
              </a:rPr>
              <a:t> e </a:t>
            </a:r>
            <a:r>
              <a:rPr lang="en-US" sz="2799" dirty="0" err="1">
                <a:solidFill>
                  <a:srgbClr val="004C00"/>
                </a:solidFill>
                <a:latin typeface="Helvetica"/>
              </a:rPr>
              <a:t>tratamentos</a:t>
            </a:r>
            <a:r>
              <a:rPr lang="en-US" sz="2799" dirty="0">
                <a:solidFill>
                  <a:srgbClr val="004C00"/>
                </a:solidFill>
                <a:latin typeface="Helvetica"/>
              </a:rPr>
              <a:t> </a:t>
            </a:r>
            <a:r>
              <a:rPr lang="en-US" sz="2799" dirty="0" err="1">
                <a:solidFill>
                  <a:srgbClr val="004C00"/>
                </a:solidFill>
                <a:latin typeface="Helvetica"/>
              </a:rPr>
              <a:t>veterinários</a:t>
            </a:r>
            <a:r>
              <a:rPr lang="en-US" sz="2799" dirty="0">
                <a:solidFill>
                  <a:srgbClr val="004C00"/>
                </a:solidFill>
                <a:latin typeface="Helvetica"/>
              </a:rPr>
              <a:t> </a:t>
            </a:r>
            <a:r>
              <a:rPr lang="en-US" sz="2799" dirty="0" err="1">
                <a:solidFill>
                  <a:srgbClr val="004C00"/>
                </a:solidFill>
                <a:latin typeface="Helvetica"/>
              </a:rPr>
              <a:t>necessários</a:t>
            </a:r>
            <a:r>
              <a:rPr lang="en-US" sz="2799" dirty="0">
                <a:solidFill>
                  <a:srgbClr val="004C00"/>
                </a:solidFill>
                <a:latin typeface="Helvetica"/>
              </a:rPr>
              <a:t> e </a:t>
            </a:r>
            <a:r>
              <a:rPr lang="en-US" sz="2799" dirty="0" err="1">
                <a:solidFill>
                  <a:srgbClr val="004C00"/>
                </a:solidFill>
                <a:latin typeface="Helvetica"/>
              </a:rPr>
              <a:t>então</a:t>
            </a:r>
            <a:r>
              <a:rPr lang="en-US" sz="2799" dirty="0">
                <a:solidFill>
                  <a:srgbClr val="004C00"/>
                </a:solidFill>
                <a:latin typeface="Helvetica"/>
              </a:rPr>
              <a:t> </a:t>
            </a:r>
            <a:r>
              <a:rPr lang="en-US" sz="2799" dirty="0" err="1">
                <a:solidFill>
                  <a:srgbClr val="004C00"/>
                </a:solidFill>
                <a:latin typeface="Helvetica"/>
              </a:rPr>
              <a:t>passam</a:t>
            </a:r>
            <a:r>
              <a:rPr lang="en-US" sz="2799" dirty="0">
                <a:solidFill>
                  <a:srgbClr val="004C00"/>
                </a:solidFill>
                <a:latin typeface="Helvetica"/>
              </a:rPr>
              <a:t> a </a:t>
            </a:r>
            <a:r>
              <a:rPr lang="en-US" sz="2799" dirty="0" err="1">
                <a:solidFill>
                  <a:srgbClr val="004C00"/>
                </a:solidFill>
                <a:latin typeface="Helvetica"/>
              </a:rPr>
              <a:t>estar</a:t>
            </a:r>
            <a:r>
              <a:rPr lang="en-US" sz="2799" dirty="0">
                <a:solidFill>
                  <a:srgbClr val="004C00"/>
                </a:solidFill>
                <a:latin typeface="Helvetica"/>
              </a:rPr>
              <a:t> </a:t>
            </a:r>
            <a:r>
              <a:rPr lang="en-US" sz="2799" dirty="0" err="1">
                <a:solidFill>
                  <a:srgbClr val="004C00"/>
                </a:solidFill>
                <a:latin typeface="Helvetica"/>
              </a:rPr>
              <a:t>disponíveis</a:t>
            </a:r>
            <a:r>
              <a:rPr lang="en-US" sz="2799" dirty="0">
                <a:solidFill>
                  <a:srgbClr val="004C00"/>
                </a:solidFill>
                <a:latin typeface="Helvetica"/>
              </a:rPr>
              <a:t> para </a:t>
            </a:r>
            <a:r>
              <a:rPr lang="en-US" sz="2799" dirty="0" err="1">
                <a:solidFill>
                  <a:srgbClr val="004C00"/>
                </a:solidFill>
                <a:latin typeface="Helvetica"/>
              </a:rPr>
              <a:t>doação</a:t>
            </a:r>
            <a:r>
              <a:rPr lang="en-US" sz="2799" dirty="0">
                <a:solidFill>
                  <a:srgbClr val="004C00"/>
                </a:solidFill>
                <a:latin typeface="Helvetica"/>
              </a:rPr>
              <a:t> </a:t>
            </a:r>
            <a:r>
              <a:rPr lang="en-US" sz="2799" dirty="0" err="1">
                <a:solidFill>
                  <a:srgbClr val="004C00"/>
                </a:solidFill>
                <a:latin typeface="Helvetica"/>
              </a:rPr>
              <a:t>responsável</a:t>
            </a:r>
            <a:r>
              <a:rPr lang="en-US" sz="2799" dirty="0">
                <a:solidFill>
                  <a:srgbClr val="004C00"/>
                </a:solidFill>
                <a:latin typeface="Helvetica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354328" y="1585530"/>
            <a:ext cx="8170048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5640" lvl="1" indent="-33782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4C00"/>
                </a:solidFill>
                <a:latin typeface="Helvetica Bold"/>
              </a:rPr>
              <a:t>MISSÃO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354328" y="4393233"/>
            <a:ext cx="8170048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5640" lvl="1" indent="-33782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4C00"/>
                </a:solidFill>
                <a:latin typeface="Helvetica Bold"/>
              </a:rPr>
              <a:t>VISÃO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54328" y="6996733"/>
            <a:ext cx="8170048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5640" lvl="1" indent="-33782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4C00"/>
                </a:solidFill>
                <a:latin typeface="Helvetica Bold"/>
              </a:rPr>
              <a:t>VALORES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964743" y="2189783"/>
            <a:ext cx="6294557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4C00"/>
                </a:solidFill>
                <a:latin typeface="Open Sans"/>
              </a:rPr>
              <a:t>Resgatar os animais em estado abandono promovendo proteção e assegurando seu bem-estar, buscando para ele um lar estruturado e responsável.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964743" y="4859958"/>
            <a:ext cx="6294557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4C00"/>
                </a:solidFill>
                <a:latin typeface="Open Sans"/>
              </a:rPr>
              <a:t>Tornar-se uma instituição de referência no meio social por garantir uma boa qualidade de vida aos animais.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004C00"/>
              </a:solidFill>
              <a:latin typeface="Open Sans"/>
            </a:endParaRPr>
          </a:p>
          <a:p>
            <a:pPr>
              <a:lnSpc>
                <a:spcPts val="3499"/>
              </a:lnSpc>
            </a:pPr>
            <a:endParaRPr lang="en-US" sz="2499">
              <a:solidFill>
                <a:srgbClr val="004C00"/>
              </a:solidFill>
              <a:latin typeface="Open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964743" y="7472983"/>
            <a:ext cx="6294557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4C00"/>
                </a:solidFill>
                <a:latin typeface="Open Sans"/>
              </a:rPr>
              <a:t>Empatia; Respeito; Otimismo; Transparência; Resiliência; Comprometimento; Ética.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004C00"/>
              </a:solidFill>
              <a:latin typeface="Open Sans"/>
            </a:endParaRPr>
          </a:p>
          <a:p>
            <a:pPr>
              <a:lnSpc>
                <a:spcPts val="3499"/>
              </a:lnSpc>
            </a:pPr>
            <a:endParaRPr lang="en-US" sz="2499">
              <a:solidFill>
                <a:srgbClr val="004C00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61752" y="1000125"/>
            <a:ext cx="582227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7"/>
              </a:lnSpc>
            </a:pPr>
            <a:r>
              <a:rPr lang="en-US" sz="2872" dirty="0">
                <a:solidFill>
                  <a:srgbClr val="004C00"/>
                </a:solidFill>
                <a:latin typeface="Helvetica Bold"/>
              </a:rPr>
              <a:t>INTERFACE SITE ONG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C8BCCA52-F663-EA2A-3EEB-372136C01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247900"/>
            <a:ext cx="121920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58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61752" y="1000125"/>
            <a:ext cx="582227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7"/>
              </a:lnSpc>
            </a:pPr>
            <a:r>
              <a:rPr lang="en-US" sz="2872" dirty="0">
                <a:solidFill>
                  <a:srgbClr val="004C00"/>
                </a:solidFill>
                <a:latin typeface="Helvetica Bold"/>
              </a:rPr>
              <a:t>INTERFACE SITE ONG (ADOTE)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42B6B92A-DC74-98F5-AE25-596A616A7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2" y="2019300"/>
            <a:ext cx="8934648" cy="57626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5E3C3E1A-44F9-E343-A46F-9AC0A540D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981" y="2019300"/>
            <a:ext cx="8305267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91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27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61752" y="1000125"/>
            <a:ext cx="582227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7"/>
              </a:lnSpc>
            </a:pPr>
            <a:r>
              <a:rPr lang="en-US" sz="2872" dirty="0">
                <a:solidFill>
                  <a:srgbClr val="004C00"/>
                </a:solidFill>
                <a:latin typeface="Helvetica Bold"/>
              </a:rPr>
              <a:t>INTERFACE LOGIN/CADASTRO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EB9EC15B-6D0F-BB44-3A1B-2F3267F36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675" y="2233612"/>
            <a:ext cx="1282065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51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61752" y="1000125"/>
            <a:ext cx="8096448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47"/>
              </a:lnSpc>
            </a:pPr>
            <a:r>
              <a:rPr lang="en-US" sz="2872" dirty="0">
                <a:solidFill>
                  <a:srgbClr val="004C00"/>
                </a:solidFill>
                <a:latin typeface="Helvetica Bold"/>
              </a:rPr>
              <a:t>INTERFACE SITE ONG (VIRAR VOLUNTARIO)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58B651A3-C6CD-C277-211D-30CAE27DA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247900"/>
            <a:ext cx="12192000" cy="5791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61752" y="1000125"/>
            <a:ext cx="6343848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47"/>
              </a:lnSpc>
            </a:pPr>
            <a:r>
              <a:rPr lang="en-US" sz="2872" dirty="0">
                <a:solidFill>
                  <a:srgbClr val="004C00"/>
                </a:solidFill>
                <a:latin typeface="Helvetica Bold"/>
              </a:rPr>
              <a:t>INTERFACE ONG (CONTATE-NOS)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9DE09D72-809F-3AF5-8D5F-2EBCD9857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266950"/>
            <a:ext cx="121920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26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61752" y="1000125"/>
            <a:ext cx="582227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7"/>
              </a:lnSpc>
            </a:pPr>
            <a:r>
              <a:rPr lang="en-US" sz="2872" dirty="0">
                <a:solidFill>
                  <a:srgbClr val="004C00"/>
                </a:solidFill>
                <a:latin typeface="Helvetica Bold"/>
              </a:rPr>
              <a:t>INTERFACE SITE ONG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9B6D03F5-F09B-504D-9593-A9A24285D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233612"/>
            <a:ext cx="1219200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795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61752" y="1000125"/>
            <a:ext cx="8401248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47"/>
              </a:lnSpc>
            </a:pPr>
            <a:r>
              <a:rPr lang="en-US" sz="2872" dirty="0">
                <a:solidFill>
                  <a:srgbClr val="004C00"/>
                </a:solidFill>
                <a:latin typeface="Helvetica Bold"/>
              </a:rPr>
              <a:t>INTERFACE SITE ONG(FORMAS DE DOAÇÃO)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E0860D4E-76AA-912F-9492-DCF221B03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475" y="2090737"/>
            <a:ext cx="12811593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993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61752" y="1000125"/>
            <a:ext cx="7486848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47"/>
              </a:lnSpc>
            </a:pPr>
            <a:r>
              <a:rPr lang="en-US" sz="2872" dirty="0">
                <a:solidFill>
                  <a:srgbClr val="004C00"/>
                </a:solidFill>
                <a:latin typeface="Helvetica Bold"/>
              </a:rPr>
              <a:t>INTERFACE SITE ADM(CADASTRO)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B51E071F-D024-F2BB-8B8F-3C69BFEF5C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0949" y="5143498"/>
            <a:ext cx="5808567" cy="331946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0BDD06C9-EC2E-1905-844B-FE07280B35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8" y="5143500"/>
            <a:ext cx="6343515" cy="331946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xmlns="" id="{27EBB82D-0512-7AE2-BA8D-8E7EC17402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833" y="5143499"/>
            <a:ext cx="5808567" cy="331946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xmlns="" id="{AC1D1271-AA58-304E-EBFD-C6C5EDF4C4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" y="1624389"/>
            <a:ext cx="6394647" cy="322548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xmlns="" id="{0062A3CB-C3DB-24F6-784F-3A5CFD5273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919" y="1679807"/>
            <a:ext cx="5880481" cy="3225482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xmlns="" id="{81FD2378-EBBC-F72B-4280-55F6D13CEE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0950" y="1624389"/>
            <a:ext cx="5837050" cy="322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99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61752" y="1000125"/>
            <a:ext cx="6877248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47"/>
              </a:lnSpc>
            </a:pPr>
            <a:r>
              <a:rPr lang="en-US" sz="2872" dirty="0">
                <a:solidFill>
                  <a:srgbClr val="004C00"/>
                </a:solidFill>
                <a:latin typeface="Helvetica Bold"/>
              </a:rPr>
              <a:t>INTERFACE SITE ADM (DOAÇÕES)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BE6B5A3B-88DE-9436-8AB6-98A5EF6D4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58" y="1717964"/>
            <a:ext cx="8366612" cy="502575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107B419B-9D50-17A9-6477-7C46DA4FA9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1717964"/>
            <a:ext cx="8147380" cy="502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01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61752" y="1000125"/>
            <a:ext cx="7128077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47"/>
              </a:lnSpc>
            </a:pPr>
            <a:r>
              <a:rPr lang="en-US" sz="2872" dirty="0">
                <a:solidFill>
                  <a:srgbClr val="004C00"/>
                </a:solidFill>
                <a:latin typeface="Helvetica Bold"/>
              </a:rPr>
              <a:t>INTERFACE SITE ADM (CADASTROS)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0739FBC5-0941-199E-B038-99771C19A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817913"/>
            <a:ext cx="7070152" cy="335279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3F6F37CC-549A-C3A5-C5DF-2516A4AE28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021" y="1752600"/>
            <a:ext cx="7070152" cy="33528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xmlns="" id="{119EA220-1509-8FDF-1F43-BA88201581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228" y="5105400"/>
            <a:ext cx="7128077" cy="336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356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72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40607" y="962025"/>
            <a:ext cx="8370068" cy="466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7"/>
              </a:lnSpc>
            </a:pPr>
            <a:r>
              <a:rPr lang="en-US" sz="2872" dirty="0">
                <a:solidFill>
                  <a:srgbClr val="004C00"/>
                </a:solidFill>
                <a:latin typeface="Helvetica Bold"/>
              </a:rPr>
              <a:t>PROJETO DE ACESSIBILIDADE E ERGONOMIA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840607" y="1866900"/>
            <a:ext cx="1607579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3744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 Escola Estadual Dr. José Foz em Presidente Prudente, SP, encara desafios de acessibilidade e ergonomia, porém, demonstra compromisso com a inclusão e a educação tecnológica. Apesar de possuir infraestruturas como salas de aula, sala de informática, biblioteca e refeitório, enfrenta carência de recursos para atender alunos com necessidades especiais. </a:t>
            </a:r>
          </a:p>
          <a:p>
            <a:endParaRPr lang="pt-BR" sz="2400" dirty="0" smtClean="0">
              <a:solidFill>
                <a:srgbClr val="37441C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pt-BR" sz="2400" dirty="0" smtClean="0">
                <a:solidFill>
                  <a:srgbClr val="3744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 apenas dois professores especializados, a escola direciona alunos para instituições externas após a conclusão do ensino. Embora tenha avançado na capacitação de alguns professores em novas tecnologias, enfrenta problemas operacionais na sala de informática, limitando o potencial dos recursos tecnológicos. </a:t>
            </a:r>
          </a:p>
          <a:p>
            <a:endParaRPr lang="pt-BR" sz="2400" dirty="0" smtClean="0">
              <a:solidFill>
                <a:srgbClr val="37441C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pt-BR" sz="2400" dirty="0" smtClean="0">
                <a:solidFill>
                  <a:srgbClr val="3744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 falta de ar-condicionado, problemas estruturais e burocracia para melhorias físicas destacam a necessidade de investimentos internos para melhorar a infraestrutura. A escola enfrenta desafios na implementação de reparos e depende de recursos externos, apontando para a urgência de mais investimentos e pessoal especializado. Apesar das dificuldades, a escola busca promover inclusão e avanço educacional, refletindo seu compromisso com uma educação de qualidade e acessível a todos, especialmente no uso de novas tecnologias.</a:t>
            </a:r>
            <a:endParaRPr lang="pt-BR" sz="2400" dirty="0">
              <a:solidFill>
                <a:srgbClr val="37441C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40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72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40607" y="962025"/>
            <a:ext cx="8370068" cy="466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7"/>
              </a:lnSpc>
            </a:pPr>
            <a:r>
              <a:rPr lang="en-US" sz="2872" dirty="0">
                <a:solidFill>
                  <a:srgbClr val="004C00"/>
                </a:solidFill>
                <a:latin typeface="Helvetica Bold"/>
              </a:rPr>
              <a:t>PROJETO DE ACESSIBILIDADE E ERGONOMIA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840607" y="1866900"/>
            <a:ext cx="1607579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3744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Infraestrutura </a:t>
            </a:r>
            <a:r>
              <a:rPr lang="pt-BR" sz="2400" dirty="0">
                <a:solidFill>
                  <a:srgbClr val="3744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Tecnológica</a:t>
            </a:r>
            <a:r>
              <a:rPr lang="pt-BR" sz="2400" dirty="0" smtClean="0">
                <a:solidFill>
                  <a:srgbClr val="3744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</a:p>
          <a:p>
            <a:pPr lvl="2"/>
            <a:r>
              <a:rPr lang="pt-BR" sz="2400" dirty="0" smtClean="0">
                <a:solidFill>
                  <a:srgbClr val="3744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Reparar </a:t>
            </a:r>
            <a:r>
              <a:rPr lang="pt-BR" sz="2400" dirty="0">
                <a:solidFill>
                  <a:srgbClr val="3744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 manter os equipamentos da sala de informática em </a:t>
            </a:r>
            <a:r>
              <a:rPr lang="pt-BR" sz="2400" dirty="0" err="1">
                <a:solidFill>
                  <a:srgbClr val="3744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funcionamento.Explorar</a:t>
            </a:r>
            <a:r>
              <a:rPr lang="pt-BR" sz="2400" dirty="0">
                <a:solidFill>
                  <a:srgbClr val="3744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atualizações na rede elétrica para suportar ar-condicionado</a:t>
            </a:r>
            <a:r>
              <a:rPr lang="pt-BR" sz="2400" dirty="0" smtClean="0">
                <a:solidFill>
                  <a:srgbClr val="3744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lvl="2"/>
            <a:endParaRPr lang="pt-BR" sz="2400" dirty="0" smtClean="0">
              <a:solidFill>
                <a:srgbClr val="37441C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3744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Acessibilidade </a:t>
            </a:r>
            <a:r>
              <a:rPr lang="pt-BR" sz="2400" dirty="0">
                <a:solidFill>
                  <a:srgbClr val="3744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Física</a:t>
            </a:r>
            <a:r>
              <a:rPr lang="pt-BR" sz="2400" dirty="0" smtClean="0">
                <a:solidFill>
                  <a:srgbClr val="3744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  <a:p>
            <a:pPr lvl="2"/>
            <a:r>
              <a:rPr lang="pt-BR" sz="2400" dirty="0" smtClean="0">
                <a:solidFill>
                  <a:srgbClr val="3744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Adaptar </a:t>
            </a:r>
            <a:r>
              <a:rPr lang="pt-BR" sz="2400" dirty="0">
                <a:solidFill>
                  <a:srgbClr val="3744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 sala de recursos para necessidades especiais para total </a:t>
            </a:r>
            <a:r>
              <a:rPr lang="pt-BR" sz="2400" dirty="0" err="1">
                <a:solidFill>
                  <a:srgbClr val="3744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acessibilidade.Instalar</a:t>
            </a:r>
            <a:r>
              <a:rPr lang="pt-BR" sz="2400" dirty="0">
                <a:solidFill>
                  <a:srgbClr val="3744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coberturas adequadas para proteger contra chuva</a:t>
            </a:r>
            <a:r>
              <a:rPr lang="pt-BR" sz="2400" dirty="0" smtClean="0">
                <a:solidFill>
                  <a:srgbClr val="3744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lvl="1"/>
            <a:endParaRPr lang="pt-BR" sz="2400" dirty="0" smtClean="0">
              <a:solidFill>
                <a:srgbClr val="37441C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3744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Capacitação </a:t>
            </a:r>
            <a:r>
              <a:rPr lang="pt-BR" sz="2400" dirty="0">
                <a:solidFill>
                  <a:srgbClr val="3744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dos Professores</a:t>
            </a:r>
            <a:r>
              <a:rPr lang="pt-BR" sz="2400" dirty="0" smtClean="0">
                <a:solidFill>
                  <a:srgbClr val="3744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  <a:p>
            <a:pPr lvl="2"/>
            <a:r>
              <a:rPr lang="pt-BR" sz="2400" dirty="0" smtClean="0">
                <a:solidFill>
                  <a:srgbClr val="3744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Oferecer </a:t>
            </a:r>
            <a:r>
              <a:rPr lang="pt-BR" sz="2400" dirty="0">
                <a:solidFill>
                  <a:srgbClr val="3744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programas de formação em educação especializada e novas </a:t>
            </a:r>
            <a:r>
              <a:rPr lang="pt-BR" sz="2400" dirty="0" err="1">
                <a:solidFill>
                  <a:srgbClr val="3744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tecnologias.Incentivar</a:t>
            </a:r>
            <a:r>
              <a:rPr lang="pt-BR" sz="2400" dirty="0">
                <a:solidFill>
                  <a:srgbClr val="3744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 formação em métodos de ensino inclusivos</a:t>
            </a:r>
            <a:r>
              <a:rPr lang="pt-BR" sz="2400" dirty="0" smtClean="0">
                <a:solidFill>
                  <a:srgbClr val="3744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lvl="1"/>
            <a:endParaRPr lang="pt-BR" sz="2400" dirty="0" smtClean="0">
              <a:solidFill>
                <a:srgbClr val="37441C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3744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Melhoria </a:t>
            </a:r>
            <a:r>
              <a:rPr lang="pt-BR" sz="2400" dirty="0">
                <a:solidFill>
                  <a:srgbClr val="3744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 Iluminação</a:t>
            </a:r>
            <a:r>
              <a:rPr lang="pt-BR" sz="2400" dirty="0" smtClean="0">
                <a:solidFill>
                  <a:srgbClr val="3744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  <a:p>
            <a:pPr lvl="2"/>
            <a:r>
              <a:rPr lang="pt-BR" sz="2400" dirty="0" smtClean="0">
                <a:solidFill>
                  <a:srgbClr val="3744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Avaliar </a:t>
            </a:r>
            <a:r>
              <a:rPr lang="pt-BR" sz="2400" dirty="0">
                <a:solidFill>
                  <a:srgbClr val="3744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 melhorar a iluminação em áreas com deficiência </a:t>
            </a:r>
            <a:r>
              <a:rPr lang="pt-BR" sz="2400" dirty="0" smtClean="0">
                <a:solidFill>
                  <a:srgbClr val="3744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luminosa.</a:t>
            </a:r>
          </a:p>
          <a:p>
            <a:endParaRPr lang="pt-BR" sz="2400" dirty="0" smtClean="0">
              <a:solidFill>
                <a:srgbClr val="37441C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3744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Gestão </a:t>
            </a:r>
            <a:r>
              <a:rPr lang="pt-BR" sz="2400" dirty="0">
                <a:solidFill>
                  <a:srgbClr val="3744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 Equipamentos</a:t>
            </a:r>
            <a:r>
              <a:rPr lang="pt-BR" sz="2400" dirty="0" smtClean="0">
                <a:solidFill>
                  <a:srgbClr val="3744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</a:p>
          <a:p>
            <a:pPr lvl="2"/>
            <a:r>
              <a:rPr lang="pt-BR" sz="2400" dirty="0" smtClean="0">
                <a:solidFill>
                  <a:srgbClr val="3744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Estabelecer </a:t>
            </a:r>
            <a:r>
              <a:rPr lang="pt-BR" sz="2400" dirty="0">
                <a:solidFill>
                  <a:srgbClr val="3744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um sistema eficaz de gestão e manutenção de equipamentos</a:t>
            </a:r>
            <a:r>
              <a:rPr lang="pt-BR" sz="2400" dirty="0" smtClean="0">
                <a:solidFill>
                  <a:srgbClr val="3744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endParaRPr lang="pt-BR" sz="2400" dirty="0" smtClean="0">
              <a:solidFill>
                <a:srgbClr val="37441C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518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72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40607" y="962025"/>
            <a:ext cx="8370068" cy="466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7"/>
              </a:lnSpc>
            </a:pPr>
            <a:r>
              <a:rPr lang="en-US" sz="2872" dirty="0">
                <a:solidFill>
                  <a:srgbClr val="004C00"/>
                </a:solidFill>
                <a:latin typeface="Helvetica Bold"/>
              </a:rPr>
              <a:t>PROJETO DE ACESSIBILIDADE E ERGONOMIA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840607" y="1866900"/>
            <a:ext cx="1607579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3744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Desenvolvimento de Parcerias e Recursos Externos:</a:t>
            </a:r>
          </a:p>
          <a:p>
            <a:pPr lvl="2"/>
            <a:r>
              <a:rPr lang="pt-BR" sz="2400" dirty="0">
                <a:solidFill>
                  <a:srgbClr val="3744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Fortalecer parcerias com instituições, ONGs e empresas de tecnologia</a:t>
            </a:r>
            <a:r>
              <a:rPr lang="pt-BR" sz="2400" dirty="0" smtClean="0">
                <a:solidFill>
                  <a:srgbClr val="3744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endParaRPr lang="pt-BR" sz="2400" dirty="0">
              <a:solidFill>
                <a:srgbClr val="37441C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3744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Promoção </a:t>
            </a:r>
            <a:r>
              <a:rPr lang="pt-BR" sz="2400" dirty="0">
                <a:solidFill>
                  <a:srgbClr val="3744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 Projetos Inclusivos</a:t>
            </a:r>
            <a:r>
              <a:rPr lang="pt-BR" sz="2400" dirty="0" smtClean="0">
                <a:solidFill>
                  <a:srgbClr val="3744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  <a:p>
            <a:r>
              <a:rPr lang="pt-BR" sz="2400" dirty="0">
                <a:solidFill>
                  <a:srgbClr val="3744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  <a:r>
              <a:rPr lang="pt-BR" sz="2400" dirty="0" smtClean="0">
                <a:solidFill>
                  <a:srgbClr val="3744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Expandir </a:t>
            </a:r>
            <a:r>
              <a:rPr lang="pt-BR" sz="2400" dirty="0">
                <a:solidFill>
                  <a:srgbClr val="3744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projetos de inclusão adaptando-os para todos os alunos</a:t>
            </a:r>
            <a:r>
              <a:rPr lang="pt-BR" sz="2400" dirty="0" smtClean="0">
                <a:solidFill>
                  <a:srgbClr val="3744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 smtClean="0">
              <a:solidFill>
                <a:srgbClr val="37441C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3744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Melhoria da Comunicação e Feedback:</a:t>
            </a:r>
          </a:p>
          <a:p>
            <a:r>
              <a:rPr lang="pt-BR" sz="2400" dirty="0" smtClean="0">
                <a:solidFill>
                  <a:srgbClr val="3744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	Estabelecer canais efetivos de comunicação para coletar feedback regular.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 smtClean="0">
              <a:solidFill>
                <a:srgbClr val="37441C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3744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Estratégias </a:t>
            </a:r>
            <a:r>
              <a:rPr lang="pt-BR" sz="2400" dirty="0">
                <a:solidFill>
                  <a:srgbClr val="3744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para Redução da Burocracia</a:t>
            </a:r>
            <a:r>
              <a:rPr lang="pt-BR" sz="2400" dirty="0" smtClean="0">
                <a:solidFill>
                  <a:srgbClr val="3744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  <a:p>
            <a:r>
              <a:rPr lang="pt-BR" sz="2400" dirty="0">
                <a:solidFill>
                  <a:srgbClr val="3744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	</a:t>
            </a:r>
            <a:r>
              <a:rPr lang="pt-BR" sz="2400" dirty="0" smtClean="0">
                <a:solidFill>
                  <a:srgbClr val="3744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Simplificar </a:t>
            </a:r>
            <a:r>
              <a:rPr lang="pt-BR" sz="2400" dirty="0">
                <a:solidFill>
                  <a:srgbClr val="3744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 processo de aprovação de melhorias e reparos</a:t>
            </a:r>
            <a:r>
              <a:rPr lang="pt-BR" sz="2400" dirty="0" smtClean="0">
                <a:solidFill>
                  <a:srgbClr val="3744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 smtClean="0">
              <a:solidFill>
                <a:srgbClr val="37441C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3744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Implementação </a:t>
            </a:r>
            <a:r>
              <a:rPr lang="pt-BR" sz="2400" dirty="0">
                <a:solidFill>
                  <a:srgbClr val="3744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 Soluções Alternativas de Climatização</a:t>
            </a:r>
            <a:r>
              <a:rPr lang="pt-BR" sz="2400" dirty="0" smtClean="0">
                <a:solidFill>
                  <a:srgbClr val="3744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</a:p>
          <a:p>
            <a:pPr lvl="2"/>
            <a:r>
              <a:rPr lang="pt-BR" sz="2400" dirty="0" smtClean="0">
                <a:solidFill>
                  <a:srgbClr val="3744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Considerar </a:t>
            </a:r>
            <a:r>
              <a:rPr lang="pt-BR" sz="2400" dirty="0">
                <a:solidFill>
                  <a:srgbClr val="3744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soluções de climatização alternativas sem sobrecarregar a rede elétrica</a:t>
            </a:r>
            <a:r>
              <a:rPr lang="pt-BR" sz="2400" dirty="0" smtClean="0">
                <a:solidFill>
                  <a:srgbClr val="37441C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  <a:endParaRPr lang="pt-BR" sz="2400" dirty="0">
              <a:solidFill>
                <a:srgbClr val="37441C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690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85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09136" y="2434955"/>
            <a:ext cx="4269089" cy="4506198"/>
          </a:xfrm>
          <a:custGeom>
            <a:avLst/>
            <a:gdLst/>
            <a:ahLst/>
            <a:cxnLst/>
            <a:rect l="l" t="t" r="r" b="b"/>
            <a:pathLst>
              <a:path w="4269089" h="4506198">
                <a:moveTo>
                  <a:pt x="0" y="0"/>
                </a:moveTo>
                <a:lnTo>
                  <a:pt x="4269090" y="0"/>
                </a:lnTo>
                <a:lnTo>
                  <a:pt x="4269090" y="4506198"/>
                </a:lnTo>
                <a:lnTo>
                  <a:pt x="0" y="45061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573" r="-20982"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9258300" y="1792605"/>
            <a:ext cx="0" cy="6492240"/>
          </a:xfrm>
          <a:prstGeom prst="line">
            <a:avLst/>
          </a:prstGeom>
          <a:ln w="38100" cap="flat">
            <a:solidFill>
              <a:srgbClr val="004C00">
                <a:alpha val="24706"/>
              </a:srgbClr>
            </a:solidFill>
            <a:prstDash val="sysDash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11619378" y="2165285"/>
            <a:ext cx="5156151" cy="5045537"/>
            <a:chOff x="0" y="0"/>
            <a:chExt cx="1357999" cy="132886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57999" cy="1328866"/>
            </a:xfrm>
            <a:custGeom>
              <a:avLst/>
              <a:gdLst/>
              <a:ahLst/>
              <a:cxnLst/>
              <a:rect l="l" t="t" r="r" b="b"/>
              <a:pathLst>
                <a:path w="1357999" h="1328866">
                  <a:moveTo>
                    <a:pt x="0" y="0"/>
                  </a:moveTo>
                  <a:lnTo>
                    <a:pt x="1357999" y="0"/>
                  </a:lnTo>
                  <a:lnTo>
                    <a:pt x="1357999" y="1328866"/>
                  </a:lnTo>
                  <a:lnTo>
                    <a:pt x="0" y="1328866"/>
                  </a:lnTo>
                  <a:close/>
                </a:path>
              </a:pathLst>
            </a:custGeom>
            <a:solidFill>
              <a:srgbClr val="828587"/>
            </a:solidFill>
            <a:ln cap="sq">
              <a:noFill/>
              <a:prstDash val="lgDash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1357999" cy="1338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4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219328" y="2553664"/>
            <a:ext cx="3975302" cy="4268781"/>
          </a:xfrm>
          <a:custGeom>
            <a:avLst/>
            <a:gdLst/>
            <a:ahLst/>
            <a:cxnLst/>
            <a:rect l="l" t="t" r="r" b="b"/>
            <a:pathLst>
              <a:path w="3975302" h="4268781">
                <a:moveTo>
                  <a:pt x="0" y="0"/>
                </a:moveTo>
                <a:lnTo>
                  <a:pt x="3975302" y="0"/>
                </a:lnTo>
                <a:lnTo>
                  <a:pt x="3975302" y="4268781"/>
                </a:lnTo>
                <a:lnTo>
                  <a:pt x="0" y="42687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1000125"/>
            <a:ext cx="4772812" cy="466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7"/>
              </a:lnSpc>
            </a:pPr>
            <a:r>
              <a:rPr lang="en-US" sz="2872">
                <a:solidFill>
                  <a:srgbClr val="004C00"/>
                </a:solidFill>
                <a:latin typeface="Helvetica Bold"/>
              </a:rPr>
              <a:t>LOGOTIPO E APLICAÇÕES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95263" y="7583137"/>
            <a:ext cx="2039686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950">
                <a:solidFill>
                  <a:srgbClr val="004C00"/>
                </a:solidFill>
                <a:latin typeface="Helvetica"/>
              </a:rPr>
              <a:t>logotipo principal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338131" y="7564087"/>
            <a:ext cx="2118696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950">
                <a:solidFill>
                  <a:srgbClr val="004C00"/>
                </a:solidFill>
                <a:latin typeface="Helvetica"/>
              </a:rPr>
              <a:t>logotipo alternativo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566644" y="1940919"/>
            <a:ext cx="5154713" cy="1312758"/>
          </a:xfrm>
          <a:custGeom>
            <a:avLst/>
            <a:gdLst/>
            <a:ahLst/>
            <a:cxnLst/>
            <a:rect l="l" t="t" r="r" b="b"/>
            <a:pathLst>
              <a:path w="5154713" h="1312758">
                <a:moveTo>
                  <a:pt x="0" y="0"/>
                </a:moveTo>
                <a:lnTo>
                  <a:pt x="5154712" y="0"/>
                </a:lnTo>
                <a:lnTo>
                  <a:pt x="5154712" y="1312758"/>
                </a:lnTo>
                <a:lnTo>
                  <a:pt x="0" y="13127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084" t="-164846" r="-5475" b="-17320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374239" y="781231"/>
            <a:ext cx="7138542" cy="466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7"/>
              </a:lnSpc>
            </a:pPr>
            <a:r>
              <a:rPr lang="en-US" sz="2872">
                <a:solidFill>
                  <a:srgbClr val="004C00"/>
                </a:solidFill>
                <a:latin typeface="Helvetica Bold"/>
              </a:rPr>
              <a:t>SISTEMA DE GERENCIAMENTO DA ONG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30110" y="3606102"/>
            <a:ext cx="13026800" cy="4930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4C00"/>
                </a:solidFill>
                <a:latin typeface="Open Sans"/>
              </a:rPr>
              <a:t>O sistema GuiaPet é um sistema para o gerenciamento da ONG ADAPV que possui como principal funcionalidade o controle de projetos e doações. Tem como intuito permitir as funcionalidades primordiais do sistema, logo é necessário que ele realize o cadastro de voluntários, cadastro de empresas, cadastro de animais e gerenciar projetos.</a:t>
            </a:r>
          </a:p>
          <a:p>
            <a:pPr algn="ctr">
              <a:lnSpc>
                <a:spcPts val="2800"/>
              </a:lnSpc>
            </a:pPr>
            <a:endParaRPr lang="en-US" sz="2000">
              <a:solidFill>
                <a:srgbClr val="004C00"/>
              </a:solidFill>
              <a:latin typeface="Open Sans"/>
            </a:endParaRP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4C00"/>
                </a:solidFill>
                <a:latin typeface="Open Sans"/>
              </a:rPr>
              <a:t>Para realizar uma doação o doador seleciona um dos métodos de pagamento disponíveis na ONG e informa o valor da doação desejada. Para doações que não serão em formas de pagamento como: cartão, pix ou boleto, o doador informa o tipo desejado, alimentos para os animais ou medicamentos, por exemplo.</a:t>
            </a:r>
          </a:p>
          <a:p>
            <a:pPr algn="ctr">
              <a:lnSpc>
                <a:spcPts val="2800"/>
              </a:lnSpc>
            </a:pPr>
            <a:endParaRPr lang="en-US" sz="2000">
              <a:solidFill>
                <a:srgbClr val="004C00"/>
              </a:solidFill>
              <a:latin typeface="Open Sans"/>
            </a:endParaRP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4C00"/>
                </a:solidFill>
                <a:latin typeface="Open Sans"/>
              </a:rPr>
              <a:t>O sistema conta ainda com a emissão de relatórios gerenciais e estratégicos para a ONG, sendo eles: relatório de voluntários, relatório de empresas, relatório de doação, relatório de adoção e relatório de projetos. Ao implantar o sistema é esperado que agilize e facilite todas as demandas da ONG, como por exemplo facilitando a adoção de animais, colaborando para que haja um crescimento nas doações recebidas, e ao mesmo tempo, facilite a gerência e confiabilidade das coletas das doações e o controle de projetos.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401707" y="1304744"/>
            <a:ext cx="1484585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>
                <a:solidFill>
                  <a:srgbClr val="004C00"/>
                </a:solidFill>
                <a:latin typeface="Helvetica"/>
              </a:rPr>
              <a:t>ESCOPO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661351"/>
            <a:ext cx="7401200" cy="4397833"/>
          </a:xfrm>
          <a:custGeom>
            <a:avLst/>
            <a:gdLst/>
            <a:ahLst/>
            <a:cxnLst/>
            <a:rect l="l" t="t" r="r" b="b"/>
            <a:pathLst>
              <a:path w="7401200" h="4397833">
                <a:moveTo>
                  <a:pt x="0" y="0"/>
                </a:moveTo>
                <a:lnTo>
                  <a:pt x="7401200" y="0"/>
                </a:lnTo>
                <a:lnTo>
                  <a:pt x="7401200" y="4397833"/>
                </a:lnTo>
                <a:lnTo>
                  <a:pt x="0" y="43978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1428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962025"/>
            <a:ext cx="3610807" cy="4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7"/>
              </a:lnSpc>
            </a:pPr>
            <a:r>
              <a:rPr lang="en-US" sz="2872">
                <a:solidFill>
                  <a:srgbClr val="004C00"/>
                </a:solidFill>
                <a:latin typeface="Helvetica Bold"/>
              </a:rPr>
              <a:t>LISTA DE FUNÇÕES </a:t>
            </a:r>
          </a:p>
        </p:txBody>
      </p:sp>
      <p:sp>
        <p:nvSpPr>
          <p:cNvPr id="5" name="Freeform 5"/>
          <p:cNvSpPr/>
          <p:nvPr/>
        </p:nvSpPr>
        <p:spPr>
          <a:xfrm>
            <a:off x="9298970" y="2588892"/>
            <a:ext cx="7491244" cy="4470292"/>
          </a:xfrm>
          <a:custGeom>
            <a:avLst/>
            <a:gdLst/>
            <a:ahLst/>
            <a:cxnLst/>
            <a:rect l="l" t="t" r="r" b="b"/>
            <a:pathLst>
              <a:path w="7491244" h="4470292">
                <a:moveTo>
                  <a:pt x="0" y="0"/>
                </a:moveTo>
                <a:lnTo>
                  <a:pt x="7491244" y="0"/>
                </a:lnTo>
                <a:lnTo>
                  <a:pt x="7491244" y="4470292"/>
                </a:lnTo>
                <a:lnTo>
                  <a:pt x="0" y="44702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13372"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3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82512" y="2047775"/>
            <a:ext cx="13922976" cy="6191449"/>
          </a:xfrm>
          <a:custGeom>
            <a:avLst/>
            <a:gdLst/>
            <a:ahLst/>
            <a:cxnLst/>
            <a:rect l="l" t="t" r="r" b="b"/>
            <a:pathLst>
              <a:path w="13922976" h="6191449">
                <a:moveTo>
                  <a:pt x="0" y="0"/>
                </a:moveTo>
                <a:lnTo>
                  <a:pt x="13922976" y="0"/>
                </a:lnTo>
                <a:lnTo>
                  <a:pt x="13922976" y="6191450"/>
                </a:lnTo>
                <a:lnTo>
                  <a:pt x="0" y="61914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979" t="-111021" r="-1591" b="-16882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781231"/>
            <a:ext cx="5295288" cy="466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7"/>
              </a:lnSpc>
            </a:pPr>
            <a:r>
              <a:rPr lang="en-US" sz="2872">
                <a:solidFill>
                  <a:srgbClr val="004C00"/>
                </a:solidFill>
                <a:latin typeface="Helvetica Bold"/>
              </a:rPr>
              <a:t>DIAGRAMA DE CASO DE USO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808</Words>
  <Application>Microsoft Office PowerPoint</Application>
  <PresentationFormat>Personalizar</PresentationFormat>
  <Paragraphs>88</Paragraphs>
  <Slides>30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7" baseType="lpstr">
      <vt:lpstr>Arial Bold</vt:lpstr>
      <vt:lpstr>Calibri</vt:lpstr>
      <vt:lpstr>Helvetica</vt:lpstr>
      <vt:lpstr>Arial</vt:lpstr>
      <vt:lpstr>Open Sans</vt:lpstr>
      <vt:lpstr>Helvetica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TemplateApresentacao.pptx</dc:title>
  <dc:creator>felipe luz</dc:creator>
  <cp:lastModifiedBy>Manut</cp:lastModifiedBy>
  <cp:revision>4</cp:revision>
  <dcterms:created xsi:type="dcterms:W3CDTF">2006-08-16T00:00:00Z</dcterms:created>
  <dcterms:modified xsi:type="dcterms:W3CDTF">2023-12-18T21:37:32Z</dcterms:modified>
  <dc:identifier>DAF1dCx86Vw</dc:identifier>
</cp:coreProperties>
</file>